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6" r:id="rId30"/>
    <p:sldId id="282" r:id="rId31"/>
    <p:sldId id="283" r:id="rId32"/>
    <p:sldId id="284" r:id="rId33"/>
    <p:sldId id="285" r:id="rId34"/>
    <p:sldId id="286" r:id="rId35"/>
    <p:sldId id="307" r:id="rId36"/>
    <p:sldId id="309" r:id="rId37"/>
    <p:sldId id="30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57CC14-7B41-4FCA-87D1-1B0A67C76668}">
          <p14:sldIdLst>
            <p14:sldId id="256"/>
            <p14:sldId id="305"/>
            <p14:sldId id="304"/>
            <p14:sldId id="257"/>
          </p14:sldIdLst>
        </p14:section>
        <p14:section name="01 Java语言概述" id="{F5C5046B-2396-47D1-B342-B6835C1FA480}">
          <p14:sldIdLst>
            <p14:sldId id="258"/>
            <p14:sldId id="259"/>
            <p14:sldId id="260"/>
          </p14:sldIdLst>
        </p14:section>
        <p14:section name="02 Java语言开发环境" id="{56DFBFF2-2D30-4960-8AAA-ED06BAE22ADE}">
          <p14:sldIdLst>
            <p14:sldId id="261"/>
          </p14:sldIdLst>
        </p14:section>
        <p14:section name="03 Java语言基础" id="{5D7AF555-B036-43B5-A937-E4FDCDAC318E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04 Java语言流程控制" id="{DD6157DF-152C-4470-8245-17D3E6801D0A}">
          <p14:sldIdLst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05 Java数组与字符串" id="{E3933745-7BD1-4A1E-A4DF-4E29CFCA2539}">
          <p14:sldIdLst>
            <p14:sldId id="306"/>
            <p14:sldId id="282"/>
            <p14:sldId id="283"/>
            <p14:sldId id="284"/>
            <p14:sldId id="285"/>
            <p14:sldId id="286"/>
            <p14:sldId id="307"/>
            <p14:sldId id="309"/>
            <p14:sldId id="308"/>
            <p14:sldId id="287"/>
            <p14:sldId id="288"/>
          </p14:sldIdLst>
        </p14:section>
        <p14:section name="06 Java类与对象" id="{A706B39A-C7ED-49EE-9C4B-4F956DFFC88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07 Java语言类的特性" id="{9C62437D-FF0F-47F4-B629-382BF216C251}">
          <p14:sldIdLst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00" autoAdjust="0"/>
  </p:normalViewPr>
  <p:slideViewPr>
    <p:cSldViewPr>
      <p:cViewPr varScale="1">
        <p:scale>
          <a:sx n="52" d="100"/>
          <a:sy n="52" d="100"/>
        </p:scale>
        <p:origin x="82" y="10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5/11/2025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5/10/2025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5/10/2025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udemy.com/course/plantuml-in-action/?referralCode=D34C45B9FC7D631C01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op-programming-languages-202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techrepublic.com/article/tiobe-index-commentary-november-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1799" y="1268760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883195"/>
            <a:ext cx="2957569" cy="391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57" y="2348880"/>
            <a:ext cx="5944009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06CFB67-A8D0-F0FE-9135-951492F2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原书第六版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EE4-1F3F-5EA9-4CD9-A7F74B35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7" y="189723"/>
            <a:ext cx="8748465" cy="1144556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altLang="zh-CN" dirty="0"/>
              <a:t>Java</a:t>
            </a:r>
            <a:r>
              <a:rPr lang="zh-CN" altLang="en-US" dirty="0"/>
              <a:t>数据类型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10BC7-A449-17A9-FA97-0583D23E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681689"/>
            <a:ext cx="9289032" cy="5059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3E2A-A593-F3CB-346F-5465A020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244526"/>
            <a:ext cx="1728191" cy="108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10610B9-89FE-77FA-B503-B18D0F8A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189723"/>
            <a:ext cx="6230838" cy="1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43FF-7749-F13B-3652-F9166E69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2F4-B62B-4944-1FC0-FFE79496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F5FEF-1ED4-C690-E1EA-950879483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3.2 </a:t>
            </a:r>
            <a:r>
              <a:rPr lang="zh-CN" altLang="en-US" sz="4400" dirty="0">
                <a:latin typeface="Aptos Black" panose="020B0004020202020204" pitchFamily="34" charset="0"/>
              </a:rPr>
              <a:t>关键字与标识符 </a:t>
            </a:r>
            <a:r>
              <a:rPr lang="en-US" altLang="zh-CN" sz="4400" dirty="0">
                <a:latin typeface="Aptos Black" panose="020B0004020202020204" pitchFamily="34" charset="0"/>
              </a:rPr>
              <a:t>3.3 </a:t>
            </a:r>
            <a:r>
              <a:rPr lang="zh-CN" altLang="en-US" sz="4400" dirty="0">
                <a:latin typeface="Aptos Black" panose="020B0004020202020204" pitchFamily="34" charset="0"/>
              </a:rPr>
              <a:t>常量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7B4BA-ED67-2B99-6C9B-FC3E6899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ADB14FC-0F63-EBB5-273D-89A99CA1149B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006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BABE8-D518-F52B-CD37-6C714A1A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558FF-8AF1-1395-7149-5D58F14C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8" y="1856656"/>
            <a:ext cx="7596336" cy="49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4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08-76F8-76E5-BD79-B39C0EC1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5A4-97F6-A09D-3FF3-C72A50A4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5571-118C-32B7-46C6-ED819ECB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3.4 </a:t>
            </a:r>
            <a:r>
              <a:rPr lang="zh-CN" altLang="en-US" sz="4400" dirty="0">
                <a:latin typeface="Aptos Black" panose="020B0004020202020204" pitchFamily="34" charset="0"/>
              </a:rPr>
              <a:t>变量 </a:t>
            </a:r>
            <a:r>
              <a:rPr lang="en-US" altLang="zh-CN" sz="4400" dirty="0">
                <a:latin typeface="Aptos Black" panose="020B0004020202020204" pitchFamily="34" charset="0"/>
              </a:rPr>
              <a:t>3.5 </a:t>
            </a:r>
            <a:r>
              <a:rPr lang="zh-CN" altLang="en-US" sz="4400" dirty="0">
                <a:latin typeface="Aptos Black" panose="020B0004020202020204" pitchFamily="34" charset="0"/>
              </a:rPr>
              <a:t>数据类型转换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D030-F2B2-71C5-0349-04BD2CF5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96BC36-7DA4-425B-08A1-EF76E7596DE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007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A457C-8963-62E2-BAD6-1776715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63A9D-7F1A-6DD1-6F08-6BBE0378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796235"/>
            <a:ext cx="7632235" cy="497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0896-B69E-3FF6-B034-C93A707D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4904-7765-0153-2891-904B364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CA12-DDD3-1F9B-350A-75F162BF7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-1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84259-53CC-8B85-68DA-3D8942C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0C0BF-26DF-39D1-BB59-4E937E6C25CA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008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F338-0073-4373-587F-2B0EF407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7A914-6C84-963F-2295-8E4139C3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69" y="1856656"/>
            <a:ext cx="9190757" cy="483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22867-55CA-2EC9-F170-73344F6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4725144"/>
            <a:ext cx="4515966" cy="184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0C17-CB3D-B35C-B2A7-EF201BC0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118-5984-10B0-65DB-7C9DCA875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9721-013F-9E88-9529-C64F0105C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3.6 </a:t>
            </a:r>
            <a:r>
              <a:rPr lang="zh-CN" altLang="en-US" sz="4400" dirty="0">
                <a:latin typeface="Aptos Black" panose="020B0004020202020204" pitchFamily="34" charset="0"/>
              </a:rPr>
              <a:t>键盘输入数据</a:t>
            </a:r>
            <a:r>
              <a:rPr lang="en-US" altLang="zh-CN" sz="4400" dirty="0">
                <a:latin typeface="Aptos Black" panose="020B0004020202020204" pitchFamily="34" charset="0"/>
              </a:rPr>
              <a:t>-2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29C1-1572-ECA6-CA78-8692843E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081C5E9-116B-C272-1A5C-A5F1CA44C637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009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C0A26-56B0-B4F7-FBE6-663B295F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2DDE-1412-6670-6267-F207E2AD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68" y="1921930"/>
            <a:ext cx="9118749" cy="474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B5239-158C-A088-F97B-C95A0497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076" y="1856656"/>
            <a:ext cx="4600436" cy="163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3.7 </a:t>
            </a:r>
            <a:r>
              <a:rPr lang="zh-CN" altLang="en-US" sz="4400" dirty="0">
                <a:latin typeface="Aptos Black" panose="020B0004020202020204" pitchFamily="34" charset="0"/>
              </a:rPr>
              <a:t>运算符与表达式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010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DB98-60EA-EBC2-1C27-B79B055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07" y="1786464"/>
            <a:ext cx="8520443" cy="49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4.1 </a:t>
            </a:r>
            <a:r>
              <a:rPr lang="zh-CN" altLang="en-US" sz="4400" dirty="0">
                <a:latin typeface="Aptos Black" panose="020B0004020202020204" pitchFamily="34" charset="0"/>
              </a:rPr>
              <a:t>语句与复合语句，注释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011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B4E0D-CC76-A54A-E72B-14B048E6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924500"/>
            <a:ext cx="8470677" cy="474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B0403-6298-90E5-30E5-C39A1A3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1318"/>
            <a:ext cx="8633420" cy="492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4.3.1 if</a:t>
            </a:r>
            <a:r>
              <a:rPr lang="zh-CN" altLang="en-US" sz="4400" dirty="0">
                <a:latin typeface="Aptos Black" panose="020B0004020202020204" pitchFamily="34" charset="0"/>
              </a:rPr>
              <a:t>条件语句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60EBB-7718-565F-3C67-42B164F4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570937" cy="48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0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BEC69-DA4F-588C-1EA1-97A74E2B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40276"/>
            <a:ext cx="8064896" cy="49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3F71-BFF8-8326-774E-44200EE3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0"/>
            <a:ext cx="662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4.3.2 switch</a:t>
            </a:r>
            <a:r>
              <a:rPr lang="zh-CN" altLang="en-US" sz="4400" dirty="0">
                <a:latin typeface="Aptos Black" panose="020B0004020202020204" pitchFamily="34" charset="0"/>
              </a:rPr>
              <a:t>选择语句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07CD-DC24-1C07-4785-A89FB09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56656"/>
            <a:ext cx="8479879" cy="485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8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5DBB0-2519-CA9C-BD07-67E9C3B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52" y="1890404"/>
            <a:ext cx="8417967" cy="484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D59DC-7ED2-3DB4-A624-A08D11E1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7860636" cy="485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4.4.1 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30C82-E87C-F96A-6B51-134110BE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8" y="1856656"/>
            <a:ext cx="8191182" cy="48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019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5D40-BB2F-F6B4-1FFA-5E1CC8C3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856656"/>
            <a:ext cx="8208912" cy="4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FFEA-4BDA-C81A-97F2-1FCDDC83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7" y="1856656"/>
            <a:ext cx="8591731" cy="484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4.4.2 do-while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B9BBD-EC9A-32C7-DE99-5BF1C473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1831013"/>
            <a:ext cx="8352928" cy="494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4.4.3 for</a:t>
            </a:r>
            <a:r>
              <a:rPr lang="zh-CN" altLang="en-US" sz="4400" dirty="0">
                <a:latin typeface="Aptos Black" panose="020B0004020202020204" pitchFamily="34" charset="0"/>
              </a:rPr>
              <a:t>语句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4EBCD-EC7B-986D-225C-56E8691B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6" y="1837329"/>
            <a:ext cx="8077471" cy="492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04 </a:t>
            </a:r>
            <a:r>
              <a:rPr lang="zh-CN" altLang="en-US" sz="4400" dirty="0">
                <a:latin typeface="Aptos Black" panose="020B0004020202020204" pitchFamily="34" charset="0"/>
              </a:rPr>
              <a:t>流程控制  </a:t>
            </a:r>
            <a:r>
              <a:rPr lang="en-US" altLang="zh-CN" sz="4400" dirty="0">
                <a:latin typeface="Aptos Black" panose="020B0004020202020204" pitchFamily="34" charset="0"/>
              </a:rPr>
              <a:t>4.4.4 </a:t>
            </a:r>
            <a:r>
              <a:rPr lang="zh-CN" altLang="en-US" sz="4400" dirty="0">
                <a:latin typeface="Aptos Black" panose="020B0004020202020204" pitchFamily="34" charset="0"/>
              </a:rPr>
              <a:t>多重循环 </a:t>
            </a:r>
            <a:r>
              <a:rPr lang="en-US" altLang="zh-CN" sz="4400" dirty="0">
                <a:latin typeface="Aptos Black" panose="020B0004020202020204" pitchFamily="34" charset="0"/>
              </a:rPr>
              <a:t>&amp;</a:t>
            </a:r>
            <a:r>
              <a:rPr lang="zh-CN" altLang="en-US" sz="4400" dirty="0">
                <a:latin typeface="Aptos Black" panose="020B0004020202020204" pitchFamily="34" charset="0"/>
              </a:rPr>
              <a:t> </a:t>
            </a:r>
            <a:r>
              <a:rPr lang="en-US" altLang="zh-CN" sz="4400" dirty="0">
                <a:latin typeface="Aptos Black" panose="020B0004020202020204" pitchFamily="34" charset="0"/>
              </a:rPr>
              <a:t>4.5</a:t>
            </a:r>
            <a:r>
              <a:rPr lang="zh-CN" altLang="en-US" sz="4400" dirty="0">
                <a:latin typeface="Aptos Black" panose="020B0004020202020204" pitchFamily="34" charset="0"/>
              </a:rPr>
              <a:t> 跳转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C938A-4E75-C8F8-9905-D78F9293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28" y="2035340"/>
            <a:ext cx="8010752" cy="464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EA3A-14C2-6AA9-5169-52FF4653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06E-2026-9C40-637A-77ECDDD0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2294-864B-DDEC-6E06-8BAD4D7F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47117-CB30-36EE-11FA-0D0F4C8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65619A7-DD1D-4012-9313-A6DDFF6C3EA2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044D-5EA8-2B55-FEE1-8DDE7E62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7BE5A-79D9-03C1-8499-644E9338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56656"/>
            <a:ext cx="8472158" cy="49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82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20" y="102769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012" y="2420888"/>
            <a:ext cx="8229600" cy="1440160"/>
          </a:xfrm>
        </p:spPr>
        <p:txBody>
          <a:bodyPr anchor="ctr">
            <a:normAutofit/>
          </a:bodyPr>
          <a:lstStyle/>
          <a:p>
            <a:r>
              <a:rPr lang="zh-CN" altLang="en-US" sz="4400" dirty="0"/>
              <a:t>开篇与介绍</a:t>
            </a:r>
            <a:endParaRPr lang="en-US" altLang="zh-CN" sz="4400" dirty="0"/>
          </a:p>
          <a:p>
            <a:r>
              <a:rPr lang="en-US" sz="4400" dirty="0"/>
              <a:t>Java</a:t>
            </a:r>
            <a:r>
              <a:rPr lang="zh-CN" altLang="en-US" sz="4400" dirty="0"/>
              <a:t>的诞生与发展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DF2AC-0A20-FFD6-D092-C74E03AD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476672"/>
            <a:ext cx="2015311" cy="26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50F792-E6C4-B5D7-BFCD-56B6FAF17BA2}"/>
              </a:ext>
            </a:extLst>
          </p:cNvPr>
          <p:cNvSpPr txBox="1">
            <a:spLocks/>
          </p:cNvSpPr>
          <p:nvPr/>
        </p:nvSpPr>
        <p:spPr>
          <a:xfrm>
            <a:off x="333772" y="3212976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001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2C0A-8A51-056B-DF50-6B32EDDE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8" y="2317440"/>
            <a:ext cx="4657642" cy="293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9BCC-F204-CE7F-5F55-9A202D18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4259172"/>
            <a:ext cx="4942284" cy="215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8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 </a:t>
            </a:r>
            <a:r>
              <a:rPr lang="en-US" altLang="zh-CN" sz="4400" dirty="0">
                <a:latin typeface="Aptos Black" panose="020B0004020202020204" pitchFamily="34" charset="0"/>
              </a:rPr>
              <a:t>5.1 </a:t>
            </a:r>
            <a:r>
              <a:rPr lang="zh-CN" altLang="en-US" sz="4400" dirty="0">
                <a:latin typeface="Aptos Black" panose="020B0004020202020204" pitchFamily="34" charset="0"/>
              </a:rPr>
              <a:t>概念 </a:t>
            </a:r>
            <a:r>
              <a:rPr lang="en-US" altLang="zh-CN" sz="4400" dirty="0">
                <a:latin typeface="Aptos Black" panose="020B0004020202020204" pitchFamily="34" charset="0"/>
              </a:rPr>
              <a:t>5.2.1~2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一维数组定义与访问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A86D1-5B9E-038D-0D90-B9F87D41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22" y="2143266"/>
            <a:ext cx="3412998" cy="15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46BD-F208-9888-3C98-521F75787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26" y="3140968"/>
            <a:ext cx="6154445" cy="352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4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23F58-7F28-516A-FBEF-CF8362C9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839415"/>
            <a:ext cx="8472158" cy="489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05E52-B5CD-C903-F229-EA7D017C7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04" y="5412110"/>
            <a:ext cx="4345266" cy="347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4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65558-BCA7-71C7-A82E-52A27B73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1772816"/>
            <a:ext cx="8352928" cy="491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9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5.2.3 </a:t>
            </a:r>
            <a:r>
              <a:rPr lang="zh-CN" altLang="en-US" sz="4400" dirty="0">
                <a:latin typeface="Aptos Black" panose="020B0004020202020204" pitchFamily="34" charset="0"/>
              </a:rPr>
              <a:t>一维数组初始化与应用</a:t>
            </a:r>
            <a:r>
              <a:rPr lang="en-US" altLang="zh-CN" sz="4400" dirty="0">
                <a:latin typeface="Aptos Black" panose="020B0004020202020204" pitchFamily="34" charset="0"/>
              </a:rPr>
              <a:t>(3)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18DD-4B07-FB63-F670-6C54BE76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4" y="1793276"/>
            <a:ext cx="8544166" cy="49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5.3 foreach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D0255-3587-6DCA-9EFD-EF3D92349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00" y="1890753"/>
            <a:ext cx="7065895" cy="4730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2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Цикл foreach php: PHP: foreach — Manual - Блог сумасшедшего сисадмина">
            <a:extLst>
              <a:ext uri="{FF2B5EF4-FFF2-40B4-BE49-F238E27FC236}">
                <a16:creationId xmlns:a16="http://schemas.microsoft.com/office/drawing/2014/main" id="{C8FBC078-BB5F-176F-A416-7C0620156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88640"/>
            <a:ext cx="9145016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42AC-033D-3318-1006-FCEA7A2C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B2D8-6469-0D86-BACD-633743D17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A99F3-2EAC-057F-7866-94C460B90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5.4.1</a:t>
            </a:r>
            <a:r>
              <a:rPr lang="zh-CN" altLang="en-US" sz="4400" dirty="0">
                <a:latin typeface="Aptos Black" panose="020B0004020202020204" pitchFamily="34" charset="0"/>
              </a:rPr>
              <a:t> 二维数组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E08F7-7B1C-15A8-C7B3-71DAF6E7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9FB394A-0817-7153-8A6B-A314A3354D39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029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410C6-8341-94D1-A293-74E53C6E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22D79-FD09-4C3B-0347-373E7C23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07996"/>
            <a:ext cx="7687128" cy="46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7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1E97-29BC-8777-D5FC-A25CFCFA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杨辉三角形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EBEB5-12F0-1757-9BC6-493DC8BF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83" y="2204864"/>
            <a:ext cx="6693462" cy="426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16EE-DA4E-F2F9-BDD6-254B6C2EFD2B}"/>
              </a:ext>
            </a:extLst>
          </p:cNvPr>
          <p:cNvSpPr txBox="1"/>
          <p:nvPr/>
        </p:nvSpPr>
        <p:spPr>
          <a:xfrm>
            <a:off x="405780" y="1916832"/>
            <a:ext cx="6092574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杨辉三角形（也称帕斯卡三角）是一个无限对称的数字金字塔，从顶部的单个</a:t>
            </a:r>
            <a:r>
              <a:rPr lang="en-US" altLang="zh-CN" sz="2000" dirty="0"/>
              <a:t>1</a:t>
            </a:r>
            <a:r>
              <a:rPr lang="zh-CN" altLang="en-US" sz="2000" dirty="0"/>
              <a:t>开始，下面一行中的每个数字都是上面两个数字的和。它的两条斜边都是由数字</a:t>
            </a:r>
            <a:r>
              <a:rPr lang="en-US" altLang="zh-CN" sz="2000" dirty="0"/>
              <a:t>1</a:t>
            </a:r>
            <a:r>
              <a:rPr lang="zh-CN" altLang="en-US" sz="2000" dirty="0"/>
              <a:t>组成的，其余的数则是等于它“肩”上的两个数之和。杨辉三角最早出现在中国南宋数学家杨辉</a:t>
            </a:r>
            <a:r>
              <a:rPr lang="en-US" altLang="zh-CN" sz="2000" dirty="0"/>
              <a:t>1261</a:t>
            </a:r>
            <a:r>
              <a:rPr lang="zh-CN" altLang="en-US" sz="2000" dirty="0"/>
              <a:t>年所著的</a:t>
            </a:r>
            <a:r>
              <a:rPr lang="en-US" altLang="zh-CN" sz="2000" dirty="0"/>
              <a:t>《</a:t>
            </a:r>
            <a:r>
              <a:rPr lang="zh-CN" altLang="en-US" sz="2000" dirty="0"/>
              <a:t>详解九章算法</a:t>
            </a:r>
            <a:r>
              <a:rPr lang="en-US" altLang="zh-CN" sz="2000" dirty="0"/>
              <a:t>》</a:t>
            </a:r>
            <a:r>
              <a:rPr lang="zh-CN" altLang="en-US" sz="2000" dirty="0"/>
              <a:t>一书中，也被称为帕斯卡三角形。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1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5.4.2</a:t>
            </a:r>
            <a:r>
              <a:rPr lang="zh-CN" altLang="en-US" sz="4400" dirty="0">
                <a:latin typeface="Aptos Black" panose="020B0004020202020204" pitchFamily="34" charset="0"/>
              </a:rPr>
              <a:t> 多维数组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1A75-5030-5CDC-AFA6-D652D704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55" y="1763104"/>
            <a:ext cx="8184126" cy="493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3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05 </a:t>
            </a:r>
            <a:r>
              <a:rPr lang="zh-CN" altLang="en-US" sz="4400" dirty="0">
                <a:latin typeface="Aptos Black" panose="020B0004020202020204" pitchFamily="34" charset="0"/>
              </a:rPr>
              <a:t>数组与字符串 </a:t>
            </a:r>
            <a:r>
              <a:rPr lang="en-US" altLang="zh-CN" sz="4400" dirty="0">
                <a:latin typeface="Aptos Black" panose="020B0004020202020204" pitchFamily="34" charset="0"/>
              </a:rPr>
              <a:t>5.5 </a:t>
            </a:r>
            <a:r>
              <a:rPr lang="zh-CN" altLang="en-US" sz="4400" dirty="0">
                <a:latin typeface="Aptos Black" panose="020B0004020202020204" pitchFamily="34" charset="0"/>
              </a:rPr>
              <a:t>字符串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5C01C-D530-81DD-9F5A-E00E88D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71" y="1838144"/>
            <a:ext cx="8409133" cy="492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EB78-3A02-9087-EEB7-D1FC1DB1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altLang="zh-CN" dirty="0"/>
              <a:t>Java</a:t>
            </a:r>
            <a:r>
              <a:rPr lang="zh-CN" altLang="en-US" dirty="0"/>
              <a:t>语言的诞生与发展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D72-A126-DBF3-DCEC-20A02333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语言诞生于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语言的前身是</a:t>
            </a:r>
            <a:r>
              <a:rPr lang="en-US" altLang="zh-CN" dirty="0"/>
              <a:t>Sun Microsystems</a:t>
            </a:r>
            <a:r>
              <a:rPr lang="zh-CN" altLang="en-US" dirty="0"/>
              <a:t>公司（</a:t>
            </a:r>
            <a:r>
              <a:rPr lang="en-US" altLang="zh-CN" dirty="0"/>
              <a:t>Sun</a:t>
            </a:r>
            <a:r>
              <a:rPr lang="zh-CN" altLang="en-US" dirty="0"/>
              <a:t>公司于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月被</a:t>
            </a:r>
            <a:r>
              <a:rPr lang="en-US" altLang="zh-CN" dirty="0"/>
              <a:t>Oracle</a:t>
            </a:r>
            <a:r>
              <a:rPr lang="zh-CN" altLang="en-US" dirty="0"/>
              <a:t>公司收购）开发的一种用于智能化家电的名为</a:t>
            </a:r>
            <a:r>
              <a:rPr lang="en-US" altLang="zh-CN" dirty="0"/>
              <a:t>Oak</a:t>
            </a:r>
            <a:r>
              <a:rPr lang="zh-CN" altLang="en-US" dirty="0"/>
              <a:t>（橡树）的语言，它的基础是当时最为流行的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是太平洋上的一个盛产咖啡的岛屿的名字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/>
              <a:t>Java</a:t>
            </a:r>
            <a:r>
              <a:rPr lang="zh-CN" altLang="en-US" dirty="0"/>
              <a:t>这个被定位于网络应用的程序设计语言被正式推出</a:t>
            </a:r>
            <a:endParaRPr lang="en-US" altLang="zh-CN" dirty="0"/>
          </a:p>
          <a:p>
            <a:r>
              <a:rPr lang="en-US" dirty="0"/>
              <a:t>Java Server Page （JSP）</a:t>
            </a:r>
            <a:r>
              <a:rPr lang="zh-CN" altLang="en-US" dirty="0"/>
              <a:t>技术的推出，更是让</a:t>
            </a:r>
            <a:r>
              <a:rPr lang="en-US" dirty="0"/>
              <a:t>Java</a:t>
            </a:r>
            <a:r>
              <a:rPr lang="zh-CN" altLang="en-US" dirty="0"/>
              <a:t>语言成为基于</a:t>
            </a:r>
            <a:r>
              <a:rPr lang="en-US" dirty="0"/>
              <a:t>Web</a:t>
            </a:r>
            <a:r>
              <a:rPr lang="zh-CN" altLang="en-US" dirty="0"/>
              <a:t>应用程序的首选开发工具。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91697-59AD-1EE3-6A8F-570794AC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89723"/>
            <a:ext cx="4191968" cy="137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94995-1742-90A2-911B-8B4BB4AF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5314458"/>
            <a:ext cx="2545457" cy="142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0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6.1~2 </a:t>
            </a:r>
            <a:r>
              <a:rPr lang="zh-CN" altLang="en-US" sz="4400" dirty="0">
                <a:latin typeface="Aptos Black" panose="020B0004020202020204" pitchFamily="34" charset="0"/>
              </a:rPr>
              <a:t>类的概念与定义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19CEC-DC53-4F44-EA35-90729AA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90" y="1832033"/>
            <a:ext cx="8379113" cy="490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3FD47-AE95-60FB-1FB2-D0C52B7B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52" y="1856656"/>
            <a:ext cx="8529059" cy="487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6.3.2 </a:t>
            </a:r>
            <a:r>
              <a:rPr lang="zh-CN" altLang="en-US" sz="4400" dirty="0">
                <a:latin typeface="Aptos Black" panose="020B0004020202020204" pitchFamily="34" charset="0"/>
              </a:rPr>
              <a:t>对象的使用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94334-8AA1-BEE2-0315-41F61C4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64" y="1873361"/>
            <a:ext cx="8715064" cy="481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6.3.3 </a:t>
            </a:r>
            <a:r>
              <a:rPr lang="zh-CN" altLang="en-US" sz="4400" dirty="0">
                <a:latin typeface="Aptos Black" panose="020B0004020202020204" pitchFamily="34" charset="0"/>
              </a:rPr>
              <a:t>在类定义内调用方法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3A808-7010-D60F-D9A7-342FEFF1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40562"/>
            <a:ext cx="8705430" cy="493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6.4.1 </a:t>
            </a:r>
            <a:r>
              <a:rPr lang="zh-CN" altLang="en-US" sz="4400" dirty="0">
                <a:latin typeface="Aptos Black" panose="020B0004020202020204" pitchFamily="34" charset="0"/>
              </a:rPr>
              <a:t>以变量为参数调用方法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24790-EC7D-6307-97E2-077FEFB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79" y="1772816"/>
            <a:ext cx="9217298" cy="492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(1)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037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4694-46E7-3030-15B5-8D6B400D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3" y="1882011"/>
            <a:ext cx="8849851" cy="468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6.4.2 </a:t>
            </a:r>
            <a:r>
              <a:rPr lang="zh-CN" altLang="en-US" sz="4400" dirty="0">
                <a:latin typeface="Aptos Black" panose="020B0004020202020204" pitchFamily="34" charset="0"/>
              </a:rPr>
              <a:t>以数组为参数调用方法</a:t>
            </a:r>
            <a:r>
              <a:rPr lang="en-US" altLang="zh-CN" sz="4400" dirty="0">
                <a:latin typeface="Aptos Black" panose="020B0004020202020204" pitchFamily="34" charset="0"/>
              </a:rPr>
              <a:t>(2)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038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7C9A5-C85A-88D6-6F30-607B0C1E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43733" cy="481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06 </a:t>
            </a:r>
            <a:r>
              <a:rPr lang="zh-CN" altLang="en-US" sz="4400" dirty="0">
                <a:latin typeface="Aptos Black" panose="020B0004020202020204" pitchFamily="34" charset="0"/>
              </a:rPr>
              <a:t>类与对象 </a:t>
            </a:r>
            <a:r>
              <a:rPr lang="en-US" altLang="zh-CN" sz="4400" dirty="0">
                <a:latin typeface="Aptos Black" panose="020B0004020202020204" pitchFamily="34" charset="0"/>
              </a:rPr>
              <a:t>6.4.4 </a:t>
            </a:r>
            <a:r>
              <a:rPr lang="zh-CN" altLang="en-US" sz="4400" dirty="0">
                <a:latin typeface="Aptos Black" panose="020B0004020202020204" pitchFamily="34" charset="0"/>
              </a:rPr>
              <a:t>方法中的可变参数 </a:t>
            </a:r>
            <a:r>
              <a:rPr lang="en-US" altLang="zh-CN" sz="4400" dirty="0">
                <a:latin typeface="Aptos Black" panose="020B0004020202020204" pitchFamily="34" charset="0"/>
              </a:rPr>
              <a:t>6.5 </a:t>
            </a:r>
            <a:r>
              <a:rPr lang="zh-CN" altLang="en-US" sz="4400" dirty="0">
                <a:latin typeface="Aptos Black" panose="020B0004020202020204" pitchFamily="34" charset="0"/>
              </a:rPr>
              <a:t>匿名对象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039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20C29-7FBD-0BD4-BBF6-F98D33C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856656"/>
            <a:ext cx="9058021" cy="479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2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7.1.1 </a:t>
            </a:r>
            <a:r>
              <a:rPr lang="zh-CN" altLang="en-US" sz="4400" dirty="0">
                <a:latin typeface="Aptos Black" panose="020B0004020202020204" pitchFamily="34" charset="0"/>
              </a:rPr>
              <a:t>私有成员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040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B12F-922F-414A-5BC0-67E06879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598" y="1769514"/>
            <a:ext cx="8686083" cy="500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7.1.2 </a:t>
            </a:r>
            <a:r>
              <a:rPr lang="zh-CN" altLang="en-US" sz="4400" dirty="0">
                <a:latin typeface="Aptos Black" panose="020B0004020202020204" pitchFamily="34" charset="0"/>
              </a:rPr>
              <a:t>公共成员 </a:t>
            </a:r>
            <a:r>
              <a:rPr lang="en-US" altLang="zh-CN" sz="4400" dirty="0">
                <a:latin typeface="Aptos Black" panose="020B0004020202020204" pitchFamily="34" charset="0"/>
              </a:rPr>
              <a:t>7.1.3 </a:t>
            </a:r>
            <a:r>
              <a:rPr lang="zh-CN" altLang="en-US" sz="4400" dirty="0">
                <a:latin typeface="Aptos Black" panose="020B0004020202020204" pitchFamily="34" charset="0"/>
              </a:rPr>
              <a:t>控制符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041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45F7B-6058-14CF-F0F1-DF59F989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97" y="1856656"/>
            <a:ext cx="8375017" cy="481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7F2B-9B24-36D5-4014-0DEEFFE3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1DAD-581E-2B23-A465-3836A1D1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8551-009B-5FDC-0426-A86B742F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792088"/>
          </a:xfrm>
        </p:spPr>
        <p:txBody>
          <a:bodyPr anchor="ctr">
            <a:normAutofit/>
          </a:bodyPr>
          <a:lstStyle/>
          <a:p>
            <a:r>
              <a:rPr lang="en-US" altLang="zh-CN" sz="4400" dirty="0"/>
              <a:t>1.2 Java</a:t>
            </a:r>
            <a:r>
              <a:rPr lang="zh-CN" altLang="en-US" sz="4400" dirty="0"/>
              <a:t>语言的特点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E6B4-0834-CC3B-B788-7044955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254BE9-85A4-E511-123C-873BF04E865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002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E7F0-C1F4-3E22-A8C6-36AFF68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B7863-32EF-2BCA-78BE-C5C87D4B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7" y="1700808"/>
            <a:ext cx="7838484" cy="50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7.2 </a:t>
            </a:r>
            <a:r>
              <a:rPr lang="zh-CN" altLang="en-US" sz="4400" dirty="0">
                <a:latin typeface="Aptos Black" panose="020B0004020202020204" pitchFamily="34" charset="0"/>
              </a:rPr>
              <a:t>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042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79693-16DD-DC13-28F0-0648655C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1856656"/>
            <a:ext cx="8382401" cy="48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5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7.3.1~2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构造方法定义与默认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043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C5DD9-F7E7-50BA-2B24-E406C907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5" y="1844616"/>
            <a:ext cx="8607965" cy="493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1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7.3.3 </a:t>
            </a:r>
            <a:r>
              <a:rPr lang="zh-CN" altLang="en-US" sz="4400" dirty="0">
                <a:latin typeface="Aptos Black" panose="020B0004020202020204" pitchFamily="34" charset="0"/>
              </a:rPr>
              <a:t>构造方法的重载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044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4D25C-53A1-A68A-8855-CF0D447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8" y="1822539"/>
            <a:ext cx="8692948" cy="49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7.3.4 </a:t>
            </a:r>
            <a:r>
              <a:rPr lang="zh-CN" altLang="en-US" sz="4400" dirty="0">
                <a:latin typeface="Aptos Black" panose="020B0004020202020204" pitchFamily="34" charset="0"/>
              </a:rPr>
              <a:t>构造方法内调用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045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A0AF2-1FE3-41FE-EE68-EC5DD8EE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2" y="1774168"/>
            <a:ext cx="8210439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2393-955E-6919-B349-7D589E49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8D68-3F36-FFDE-07E3-CD6C06BD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5F9BB-D573-FFA6-5256-CE06BA640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1098268"/>
            <a:ext cx="9408262" cy="758388"/>
          </a:xfrm>
        </p:spPr>
        <p:txBody>
          <a:bodyPr wrap="square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07 </a:t>
            </a:r>
            <a:r>
              <a:rPr lang="zh-CN" altLang="en-US" sz="4400" dirty="0">
                <a:latin typeface="Aptos Black" panose="020B0004020202020204" pitchFamily="34" charset="0"/>
              </a:rPr>
              <a:t>类的特性 </a:t>
            </a:r>
            <a:r>
              <a:rPr lang="en-US" altLang="zh-CN" sz="4400" dirty="0">
                <a:latin typeface="Aptos Black" panose="020B0004020202020204" pitchFamily="34" charset="0"/>
              </a:rPr>
              <a:t>7.3.5 </a:t>
            </a:r>
            <a:r>
              <a:rPr lang="zh-CN" altLang="en-US" sz="4400" dirty="0">
                <a:latin typeface="Aptos Black" panose="020B0004020202020204" pitchFamily="34" charset="0"/>
              </a:rPr>
              <a:t>公共</a:t>
            </a:r>
            <a:r>
              <a:rPr lang="en-US" altLang="zh-CN" sz="4400" dirty="0">
                <a:latin typeface="Aptos Black" panose="020B0004020202020204" pitchFamily="34" charset="0"/>
              </a:rPr>
              <a:t>/</a:t>
            </a:r>
            <a:r>
              <a:rPr lang="zh-CN" altLang="en-US" sz="4400" dirty="0">
                <a:latin typeface="Aptos Black" panose="020B0004020202020204" pitchFamily="34" charset="0"/>
              </a:rPr>
              <a:t>私有构造方法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43C-4A4B-69C2-8086-B81E9D8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BE9F4A-692F-00CD-83B5-EA5FA1769F5E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267797" cy="1359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latin typeface="Amasis MT Pro Black" panose="02040A04050005020304" pitchFamily="18" charset="0"/>
              </a:rPr>
              <a:t>046</a:t>
            </a:r>
            <a:endParaRPr lang="en-US" sz="88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9A14A-F730-CBE1-04D2-6C2EFAC3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337"/>
            <a:ext cx="2933598" cy="184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A051C-A12B-90D7-C8C3-E122764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1762200"/>
            <a:ext cx="8640960" cy="500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F48-772D-C363-9491-B983D6E8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68" y="188640"/>
            <a:ext cx="7594688" cy="1144556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515C-B84C-66AC-0A88-9F186519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2420888"/>
            <a:ext cx="5715377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D9CC7-CC89-46D9-5FBF-5AE153CD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2420888"/>
            <a:ext cx="6157253" cy="36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5C32716-A353-CC31-D353-209B5CA9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640"/>
            <a:ext cx="5339306" cy="199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DA35-F044-347B-E2C4-7421B70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56" y="3573016"/>
            <a:ext cx="6084169" cy="35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https://spectrum.ieee.org/top-programming-languages-2024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56505-6637-BFFD-A98C-FC54CC543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56" y="493294"/>
            <a:ext cx="1333288" cy="839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23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6A64-FD38-E999-2290-235C3125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C4C-2775-3071-D19E-856E5F9E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95084-94E0-FB82-E079-532678E5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1.3 Java</a:t>
            </a:r>
            <a:r>
              <a:rPr lang="zh-CN" altLang="en-US" sz="4400" dirty="0"/>
              <a:t>语言规范   </a:t>
            </a:r>
            <a:r>
              <a:rPr lang="en-US" altLang="zh-CN" sz="4400" dirty="0"/>
              <a:t>1.4 Java</a:t>
            </a:r>
            <a:r>
              <a:rPr lang="zh-CN" altLang="en-US" sz="4400" dirty="0"/>
              <a:t>虚拟机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1.5 Java</a:t>
            </a:r>
            <a:r>
              <a:rPr lang="zh-CN" altLang="en-US" sz="4400" dirty="0"/>
              <a:t>程序的种类和结构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808C4-BB50-3CC9-A1D6-4F5087E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464A6E-208B-0F5F-10D2-B6352DBB8CD6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003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2604-2223-58E2-DDD5-8E4B53E5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9662-680B-01EE-19CA-468F8375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2160399"/>
            <a:ext cx="8326661" cy="44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35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041C-8ED0-4591-1EB1-94DD2F7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AA6-6954-4C7D-192A-9C73010D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7AF1E-41DD-227C-BE71-0A0D9733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/>
              <a:t>02 Java</a:t>
            </a:r>
            <a:r>
              <a:rPr lang="zh-CN" altLang="en-US" sz="4400" dirty="0"/>
              <a:t>语言开发环境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61-5553-D265-271B-AB56549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FACA23-F21D-1878-45C1-180410A485BB}"/>
              </a:ext>
            </a:extLst>
          </p:cNvPr>
          <p:cNvSpPr txBox="1">
            <a:spLocks/>
          </p:cNvSpPr>
          <p:nvPr/>
        </p:nvSpPr>
        <p:spPr>
          <a:xfrm>
            <a:off x="82199" y="1997968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>
                <a:latin typeface="Amasis MT Pro Black" panose="02040A04050005020304" pitchFamily="18" charset="0"/>
              </a:rPr>
              <a:t>004</a:t>
            </a:r>
            <a:endParaRPr lang="en-US" sz="72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BACC8-CB42-9A08-EC99-21193598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7BEC-08F9-C656-FFA4-87106F5E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85" y="1975296"/>
            <a:ext cx="8806520" cy="44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541FD-499C-4832-9244-31BF4FF5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23" y="4028358"/>
            <a:ext cx="3402062" cy="100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8E20-DA16-55AE-D190-6AFF79F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AB5-060F-B181-3228-7281DAD0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012" y="82488"/>
            <a:ext cx="7596337" cy="947936"/>
          </a:xfrm>
        </p:spPr>
        <p:txBody>
          <a:bodyPr/>
          <a:lstStyle/>
          <a:p>
            <a:r>
              <a:rPr lang="en-US" b="1" dirty="0"/>
              <a:t>Java</a:t>
            </a:r>
            <a:r>
              <a:rPr lang="zh-CN" altLang="en-US" b="1" dirty="0"/>
              <a:t>程序设计基础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E4F7F-20DC-C4E3-2F3D-9B26B700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798" y="908720"/>
            <a:ext cx="8229600" cy="122413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Aptos Black" panose="020B0004020202020204" pitchFamily="34" charset="0"/>
              </a:rPr>
              <a:t>03 Java</a:t>
            </a:r>
            <a:r>
              <a:rPr lang="zh-CN" altLang="en-US" sz="4400" dirty="0">
                <a:latin typeface="Aptos Black" panose="020B0004020202020204" pitchFamily="34" charset="0"/>
              </a:rPr>
              <a:t>语言基础  </a:t>
            </a:r>
            <a:r>
              <a:rPr lang="en-US" altLang="zh-CN" sz="4400" dirty="0">
                <a:latin typeface="Aptos Black" panose="020B0004020202020204" pitchFamily="34" charset="0"/>
              </a:rPr>
              <a:t>3.1 </a:t>
            </a:r>
            <a:r>
              <a:rPr lang="zh-CN" altLang="en-US" sz="4400" dirty="0">
                <a:latin typeface="Aptos Black" panose="020B0004020202020204" pitchFamily="34" charset="0"/>
              </a:rPr>
              <a:t>数据类型</a:t>
            </a:r>
            <a:endParaRPr lang="en-US" sz="4400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36FD-7ABF-981C-DB14-ACE635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1" y="82489"/>
            <a:ext cx="1512169" cy="2001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7C38B3-B73C-353E-3726-560E02B9AC10}"/>
              </a:ext>
            </a:extLst>
          </p:cNvPr>
          <p:cNvSpPr txBox="1">
            <a:spLocks/>
          </p:cNvSpPr>
          <p:nvPr/>
        </p:nvSpPr>
        <p:spPr>
          <a:xfrm>
            <a:off x="82199" y="2213992"/>
            <a:ext cx="20153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latin typeface="Amasis MT Pro Black" panose="02040A04050005020304" pitchFamily="18" charset="0"/>
              </a:rPr>
              <a:t>005</a:t>
            </a:r>
            <a:endParaRPr lang="en-US" sz="80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89C2F-BA93-F59C-E86C-5D06856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" y="3999126"/>
            <a:ext cx="2600101" cy="1637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0688D-592F-DF9E-7817-34719837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86" y="2099109"/>
            <a:ext cx="8848658" cy="449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10567</TotalTime>
  <Words>881</Words>
  <Application>Microsoft Office PowerPoint</Application>
  <PresentationFormat>Custom</PresentationFormat>
  <Paragraphs>156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Amasis MT Pro Black</vt:lpstr>
      <vt:lpstr>Aptos Black</vt:lpstr>
      <vt:lpstr>Arial</vt:lpstr>
      <vt:lpstr>Corbel</vt:lpstr>
      <vt:lpstr>Earthtones 16x9</vt:lpstr>
      <vt:lpstr>Java程序设计基础</vt:lpstr>
      <vt:lpstr>PowerPoint Presentation</vt:lpstr>
      <vt:lpstr>Java程序设计基础</vt:lpstr>
      <vt:lpstr>1.1 Java语言的诞生与发展</vt:lpstr>
      <vt:lpstr>Java程序设计基础</vt:lpstr>
      <vt:lpstr>1.2 Java语言的特点</vt:lpstr>
      <vt:lpstr>Java程序设计基础</vt:lpstr>
      <vt:lpstr>Java程序设计基础</vt:lpstr>
      <vt:lpstr>Java程序设计基础</vt:lpstr>
      <vt:lpstr>3.1 Java数据类型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PowerPoint Presentation</vt:lpstr>
      <vt:lpstr>Java程序设计基础</vt:lpstr>
      <vt:lpstr>杨辉三角形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  <vt:lpstr>Java程序设计基础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59</cp:revision>
  <dcterms:created xsi:type="dcterms:W3CDTF">2024-11-16T09:47:35Z</dcterms:created>
  <dcterms:modified xsi:type="dcterms:W3CDTF">2025-05-12T02:56:53Z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2024-11-16T09:51:40Z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486c1a9f-41ed-4095-9eb0-31bb962555c7</vt:lpwstr>
  </property>
  <property fmtid="{D5CDD505-2E9C-101B-9397-08002B2CF9AE}" pid="14" name="MSIP_Label_19540963-e559-4020-8a90-fe8a502c2801_ContentBits">
    <vt:lpwstr>0</vt:lpwstr>
  </property>
</Properties>
</file>